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5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5" r:id="rId11"/>
    <p:sldId id="408" r:id="rId12"/>
    <p:sldId id="409" r:id="rId13"/>
    <p:sldId id="413" r:id="rId14"/>
    <p:sldId id="416" r:id="rId15"/>
    <p:sldId id="414" r:id="rId16"/>
    <p:sldId id="415" r:id="rId17"/>
    <p:sldId id="426" r:id="rId18"/>
    <p:sldId id="419" r:id="rId19"/>
    <p:sldId id="425" r:id="rId20"/>
    <p:sldId id="393" r:id="rId21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02/04/2021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Spring 2021 - Lecture 2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io.no/imb/forskning/publikasjoner/boker/2007/epidemiolgiske-kliniske-forskningsmetoder.html" TargetMode="External"/><Relationship Id="rId2" Type="http://schemas.openxmlformats.org/officeDocument/2006/relationships/hyperlink" Target="https://doi.org/10.1111/j.2517-6161.1972.tb00899.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personer/vit/veierod/boker/epidemiologiske-og-kliniske-forskningsmetoder/datafil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Survival </a:t>
            </a:r>
            <a:r>
              <a:rPr lang="en-US" dirty="0" smtClean="0"/>
              <a:t>Analysis – Part 2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February 4,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312 observations</a:t>
            </a:r>
          </a:p>
          <a:p>
            <a:r>
              <a:rPr lang="en-US" dirty="0" smtClean="0"/>
              <a:t>6 variables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case</a:t>
            </a:r>
            <a:r>
              <a:rPr lang="en-US" dirty="0" smtClean="0"/>
              <a:t>: ID number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: time of follow-up (in days)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censor</a:t>
            </a:r>
            <a:r>
              <a:rPr lang="en-US" dirty="0" smtClean="0"/>
              <a:t>: status at the end of follow-up (</a:t>
            </a:r>
            <a:r>
              <a:rPr lang="en-US" dirty="0"/>
              <a:t>0 – </a:t>
            </a:r>
            <a:r>
              <a:rPr lang="en-US" dirty="0" smtClean="0"/>
              <a:t>censored, 1 – dead)</a:t>
            </a:r>
          </a:p>
          <a:p>
            <a:pPr lvl="1"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treatmen</a:t>
            </a:r>
            <a:r>
              <a:rPr lang="en-US" dirty="0" smtClean="0"/>
              <a:t>: treatment (0 – placebo, 1 – DPCA)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: age (in years)</a:t>
            </a:r>
          </a:p>
          <a:p>
            <a:pPr lvl="1"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bilirubi</a:t>
            </a:r>
            <a:r>
              <a:rPr lang="en-US" dirty="0" smtClean="0"/>
              <a:t>: serum bilirubin (in mg/dl)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Listing values of variables</a:t>
            </a:r>
          </a:p>
          <a:p>
            <a:pPr lvl="1"/>
            <a:r>
              <a:rPr lang="en-US" dirty="0" smtClean="0"/>
              <a:t>15 first observations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6041"/>
            <a:ext cx="5181600" cy="335994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300000" y="1962000"/>
            <a:ext cx="828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552000" y="2844000"/>
            <a:ext cx="356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552000" y="3276000"/>
            <a:ext cx="356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552000" y="3708000"/>
            <a:ext cx="356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552000" y="4734000"/>
            <a:ext cx="356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Declaring survival-time data</a:t>
            </a:r>
          </a:p>
          <a:p>
            <a:pPr lvl="1"/>
            <a:r>
              <a:rPr lang="en-US" dirty="0" smtClean="0"/>
              <a:t>Time of follow-up given by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Failure event given by </a:t>
            </a:r>
            <a:r>
              <a:rPr lang="en-US" dirty="0" smtClean="0">
                <a:solidFill>
                  <a:srgbClr val="FF0000"/>
                </a:solidFill>
              </a:rPr>
              <a:t>censor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6041"/>
            <a:ext cx="5181600" cy="335994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300000" y="1962000"/>
            <a:ext cx="205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92000" y="2268000"/>
            <a:ext cx="5058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192000" y="2988000"/>
            <a:ext cx="5058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192000" y="3420000"/>
            <a:ext cx="505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192000" y="3708000"/>
            <a:ext cx="5058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192000" y="4158000"/>
            <a:ext cx="5058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variables generated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err="1" smtClean="0">
                <a:solidFill>
                  <a:srgbClr val="FF0000"/>
                </a:solidFill>
              </a:rPr>
              <a:t>st</a:t>
            </a:r>
            <a:r>
              <a:rPr lang="en-US" dirty="0" smtClean="0"/>
              <a:t>: indicator for inclusion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_d</a:t>
            </a:r>
            <a:r>
              <a:rPr lang="en-US" dirty="0" smtClean="0"/>
              <a:t>: indicator for event of interest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_t</a:t>
            </a:r>
            <a:r>
              <a:rPr lang="en-US" dirty="0" smtClean="0"/>
              <a:t>: survival time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_t0</a:t>
            </a:r>
            <a:r>
              <a:rPr lang="en-US" dirty="0" smtClean="0"/>
              <a:t>: time of entry into analysis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97778"/>
            <a:ext cx="5181600" cy="3116469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9828000" y="2430000"/>
            <a:ext cx="360000" cy="270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10188000" y="2430000"/>
            <a:ext cx="360000" cy="270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10548000" y="2430000"/>
            <a:ext cx="360000" cy="270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10908000" y="2430000"/>
            <a:ext cx="360000" cy="270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Fitting a </a:t>
                </a:r>
                <a:r>
                  <a:rPr lang="en-US" i="1" dirty="0" smtClean="0"/>
                  <a:t>simple</a:t>
                </a:r>
                <a:r>
                  <a:rPr lang="en-US" dirty="0" smtClean="0"/>
                  <a:t> Cox proportional-hazards regression model</a:t>
                </a:r>
              </a:p>
              <a:p>
                <a:pPr lvl="1"/>
                <a:r>
                  <a:rPr lang="en-US" dirty="0" smtClean="0"/>
                  <a:t>Only including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treatmen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Obtaining </a:t>
                </a:r>
                <a:r>
                  <a:rPr lang="en-US" u="sng" dirty="0" smtClean="0"/>
                  <a:t>crude</a:t>
                </a:r>
                <a:r>
                  <a:rPr lang="en-US" dirty="0" smtClean="0"/>
                  <a:t> (i.e., unadjusted) effect estimate of included risk factor</a:t>
                </a:r>
              </a:p>
              <a:p>
                <a:r>
                  <a:rPr lang="en-US" dirty="0" smtClean="0"/>
                  <a:t>Fitting a </a:t>
                </a:r>
                <a:r>
                  <a:rPr lang="en-US" i="1" dirty="0" smtClean="0"/>
                  <a:t>multiple</a:t>
                </a:r>
                <a:r>
                  <a:rPr lang="en-US" dirty="0" smtClean="0"/>
                  <a:t> Cox proportional-hazards regression model</a:t>
                </a:r>
              </a:p>
              <a:p>
                <a:pPr lvl="1"/>
                <a:r>
                  <a:rPr lang="en-US" dirty="0" smtClean="0"/>
                  <a:t>Including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treatmen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Including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Including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bilirubi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Obtaining </a:t>
                </a:r>
                <a:r>
                  <a:rPr lang="en-US" u="sng" dirty="0" smtClean="0"/>
                  <a:t>adjusted</a:t>
                </a:r>
                <a:r>
                  <a:rPr lang="en-US" dirty="0" smtClean="0"/>
                  <a:t> effect estimates of included risk factors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1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8" y="1825625"/>
            <a:ext cx="4675643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78" y="1825625"/>
            <a:ext cx="4675643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1188000" y="1800000"/>
            <a:ext cx="383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2124000" y="1800000"/>
            <a:ext cx="30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430000" y="1800000"/>
            <a:ext cx="25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1908000" y="4374000"/>
            <a:ext cx="720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4356000" y="4374000"/>
            <a:ext cx="1332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3816000" y="4374000"/>
            <a:ext cx="540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534000" y="1800000"/>
            <a:ext cx="352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7236000" y="4374000"/>
            <a:ext cx="720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9684000" y="4374000"/>
            <a:ext cx="1332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9144000" y="4374000"/>
            <a:ext cx="540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8" y="1825625"/>
            <a:ext cx="4675643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78" y="1825625"/>
            <a:ext cx="4675643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188000" y="1800000"/>
            <a:ext cx="459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862000" y="1800000"/>
            <a:ext cx="30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168000" y="1800000"/>
            <a:ext cx="261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1908000" y="4626000"/>
            <a:ext cx="720000" cy="79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4356000" y="4626000"/>
            <a:ext cx="1332000" cy="79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3816000" y="4626000"/>
            <a:ext cx="540000" cy="79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6534000" y="1800000"/>
            <a:ext cx="428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7236000" y="4626000"/>
            <a:ext cx="720000" cy="79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9684000" y="4626000"/>
            <a:ext cx="1332000" cy="79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9144000" y="4626000"/>
            <a:ext cx="540000" cy="79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6444000" y="4968000"/>
            <a:ext cx="4572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6444000" y="5094000"/>
            <a:ext cx="4572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ktangel 22"/>
          <p:cNvSpPr/>
          <p:nvPr/>
        </p:nvSpPr>
        <p:spPr>
          <a:xfrm>
            <a:off x="6444000" y="5220000"/>
            <a:ext cx="4572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ktangel 23"/>
          <p:cNvSpPr/>
          <p:nvPr/>
        </p:nvSpPr>
        <p:spPr>
          <a:xfrm>
            <a:off x="2070000" y="1800000"/>
            <a:ext cx="75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</a:t>
            </a:r>
            <a:r>
              <a:rPr lang="en-US" smtClean="0"/>
              <a:t>, cont.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results for treatment effect in crude and </a:t>
            </a:r>
            <a:r>
              <a:rPr lang="en-US" smtClean="0"/>
              <a:t>adjusted analyses</a:t>
            </a:r>
            <a:endParaRPr lang="en-US" dirty="0" smtClean="0"/>
          </a:p>
          <a:p>
            <a:pPr lvl="1"/>
            <a:r>
              <a:rPr lang="en-US" dirty="0" smtClean="0"/>
              <a:t>Balanced treatment groups due to randomization</a:t>
            </a:r>
          </a:p>
          <a:p>
            <a:r>
              <a:rPr lang="en-US" dirty="0" smtClean="0"/>
              <a:t>Risk increased by 6% for patients in DPCA group</a:t>
            </a:r>
          </a:p>
          <a:p>
            <a:pPr lvl="1"/>
            <a:r>
              <a:rPr lang="en-US" dirty="0" smtClean="0"/>
              <a:t>Adjusted for age and serum bilirubin</a:t>
            </a:r>
          </a:p>
          <a:p>
            <a:r>
              <a:rPr lang="en-US" dirty="0" smtClean="0"/>
              <a:t>Risk increased by 4% for each one-year increase of age</a:t>
            </a:r>
          </a:p>
          <a:p>
            <a:pPr lvl="1"/>
            <a:r>
              <a:rPr lang="en-US" dirty="0" smtClean="0"/>
              <a:t>Adjusted for treatment and serum bilirubin</a:t>
            </a:r>
          </a:p>
          <a:p>
            <a:r>
              <a:rPr lang="en-US" dirty="0"/>
              <a:t>Risk </a:t>
            </a:r>
            <a:r>
              <a:rPr lang="en-US" dirty="0" smtClean="0"/>
              <a:t>increased </a:t>
            </a:r>
            <a:r>
              <a:rPr lang="en-US" dirty="0"/>
              <a:t>by </a:t>
            </a:r>
            <a:r>
              <a:rPr lang="en-US" dirty="0" smtClean="0"/>
              <a:t>16% </a:t>
            </a:r>
            <a:r>
              <a:rPr lang="en-US" dirty="0"/>
              <a:t>for each </a:t>
            </a:r>
            <a:r>
              <a:rPr lang="en-US" dirty="0" smtClean="0"/>
              <a:t>increase of 1 mg/dl of serum bilirubin</a:t>
            </a:r>
          </a:p>
          <a:p>
            <a:pPr lvl="1"/>
            <a:r>
              <a:rPr lang="en-US" dirty="0" smtClean="0"/>
              <a:t>Adjusted for treatment and age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79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Testing </a:t>
                </a:r>
                <a:r>
                  <a:rPr lang="en-US" dirty="0" smtClean="0"/>
                  <a:t>PH assumption</a:t>
                </a:r>
              </a:p>
              <a:p>
                <a:pPr lvl="1"/>
                <a:r>
                  <a:rPr lang="en-US" dirty="0"/>
                  <a:t>Based on </a:t>
                </a:r>
                <a:r>
                  <a:rPr lang="en-US" dirty="0" err="1"/>
                  <a:t>Schoenfeld</a:t>
                </a:r>
                <a:r>
                  <a:rPr lang="en-US" dirty="0"/>
                  <a:t> </a:t>
                </a:r>
                <a:r>
                  <a:rPr lang="en-US" dirty="0" smtClean="0"/>
                  <a:t>residuals</a:t>
                </a:r>
              </a:p>
              <a:p>
                <a:r>
                  <a:rPr lang="en-US" dirty="0" smtClean="0"/>
                  <a:t>Statistically significant result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PH assumption violated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6970"/>
            <a:ext cx="5181600" cy="2318084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300000" y="2466000"/>
            <a:ext cx="153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7326000" y="2466000"/>
            <a:ext cx="504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10584000" y="3384000"/>
            <a:ext cx="720000" cy="13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606000" y="3798000"/>
            <a:ext cx="4698000" cy="16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606000" y="3960000"/>
            <a:ext cx="4698000" cy="16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606000" y="4122000"/>
            <a:ext cx="4698000" cy="16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606000" y="4464000"/>
            <a:ext cx="4698000" cy="16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Drawing log-log plots of survival</a:t>
                </a:r>
              </a:p>
              <a:p>
                <a:pPr lvl="1"/>
                <a:r>
                  <a:rPr lang="en-US" dirty="0" smtClean="0"/>
                  <a:t>Nominal and ordinal variables</a:t>
                </a:r>
              </a:p>
              <a:p>
                <a:pPr lvl="1"/>
                <a:r>
                  <a:rPr lang="en-US" dirty="0" smtClean="0"/>
                  <a:t>Adjustment for covariates</a:t>
                </a:r>
              </a:p>
              <a:p>
                <a:r>
                  <a:rPr lang="en-US" dirty="0" smtClean="0"/>
                  <a:t>Non-parallel curves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PH assumption violated</a:t>
                </a:r>
                <a:endParaRPr lang="en-US" dirty="0"/>
              </a:p>
              <a:p>
                <a:r>
                  <a:rPr lang="en-US" dirty="0" smtClean="0"/>
                  <a:t>In Stata: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stphplot</a:t>
                </a:r>
                <a:r>
                  <a:rPr lang="en-US" dirty="0" smtClean="0"/>
                  <a:t> command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7" y="1825625"/>
            <a:ext cx="5033565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22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Central in survival analysis</a:t>
                </a:r>
              </a:p>
              <a:p>
                <a:r>
                  <a:rPr lang="en-US" dirty="0" smtClean="0"/>
                  <a:t>Closely related to the survival curve</a:t>
                </a:r>
              </a:p>
              <a:p>
                <a:r>
                  <a:rPr lang="en-US" dirty="0"/>
                  <a:t>Expressing risk of dying in a short interval divided by length of </a:t>
                </a:r>
                <a:r>
                  <a:rPr lang="en-US" dirty="0" smtClean="0"/>
                  <a:t>interval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+∆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the survival time</a:t>
                </a:r>
                <a:endParaRPr lang="en-US" dirty="0"/>
              </a:p>
              <a:p>
                <a:r>
                  <a:rPr lang="en-US" dirty="0" smtClean="0"/>
                  <a:t>Based on the conditional probability of survival</a:t>
                </a:r>
              </a:p>
              <a:p>
                <a:pPr lvl="1"/>
                <a:r>
                  <a:rPr lang="en-US" dirty="0"/>
                  <a:t>Instantaneous risk (per unit of time) </a:t>
                </a:r>
                <a:r>
                  <a:rPr lang="en-US" dirty="0" smtClean="0"/>
                  <a:t>of dying </a:t>
                </a: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given survival up to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𝑡</m:t>
                    </m:r>
                  </m:oMath>
                </a14:m>
                <a:endParaRPr lang="nb-NO" dirty="0"/>
              </a:p>
              <a:p>
                <a:r>
                  <a:rPr lang="en-US" dirty="0" smtClean="0"/>
                  <a:t>Related to the probability density function and the survival function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r="-696" b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132000" y="3240000"/>
            <a:ext cx="1908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3924000" y="3600000"/>
            <a:ext cx="324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2520000" y="3420000"/>
            <a:ext cx="612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Skovlund E, Veierød MB.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</a:t>
            </a:r>
            <a:r>
              <a:rPr lang="en-US" dirty="0"/>
              <a:t>2006</a:t>
            </a:r>
            <a:r>
              <a:rPr lang="en-US" dirty="0" smtClean="0"/>
              <a:t>.</a:t>
            </a:r>
          </a:p>
          <a:p>
            <a:r>
              <a:rPr lang="en-US" smtClean="0"/>
              <a:t>Cox </a:t>
            </a:r>
            <a:r>
              <a:rPr lang="en-US" smtClean="0"/>
              <a:t>DR</a:t>
            </a:r>
            <a:r>
              <a:rPr lang="en-US" dirty="0"/>
              <a:t>. Regression Models and </a:t>
            </a:r>
            <a:r>
              <a:rPr lang="en-US" dirty="0" smtClean="0"/>
              <a:t>Life-Tables</a:t>
            </a:r>
            <a:r>
              <a:rPr lang="en-US" dirty="0" smtClean="0"/>
              <a:t>. </a:t>
            </a:r>
            <a:r>
              <a:rPr lang="en-US" i="1" dirty="0"/>
              <a:t>J R Stat </a:t>
            </a:r>
            <a:r>
              <a:rPr lang="en-US" i="1" dirty="0" err="1"/>
              <a:t>Soc</a:t>
            </a:r>
            <a:r>
              <a:rPr lang="en-US" i="1" dirty="0"/>
              <a:t> Series B Stat </a:t>
            </a:r>
            <a:r>
              <a:rPr lang="en-US" i="1" dirty="0" err="1"/>
              <a:t>Methodol</a:t>
            </a:r>
            <a:r>
              <a:rPr lang="en-US" dirty="0" smtClean="0"/>
              <a:t>. 1972;34(2</a:t>
            </a:r>
            <a:r>
              <a:rPr lang="en-US" dirty="0"/>
              <a:t>):187–220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doi.org/10.1111/j.2517-6161.1972.tb00899.x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 smtClean="0"/>
              <a:t>Laake P, </a:t>
            </a:r>
            <a:r>
              <a:rPr lang="en-US" dirty="0" err="1" smtClean="0"/>
              <a:t>Hjartåker</a:t>
            </a:r>
            <a:r>
              <a:rPr lang="en-US" dirty="0" smtClean="0"/>
              <a:t> A, </a:t>
            </a:r>
            <a:r>
              <a:rPr lang="en-US" dirty="0" err="1" smtClean="0"/>
              <a:t>Thelle</a:t>
            </a:r>
            <a:r>
              <a:rPr lang="en-US" dirty="0" smtClean="0"/>
              <a:t> DS, Veierød MB. </a:t>
            </a:r>
            <a:r>
              <a:rPr lang="en-US" i="1" dirty="0" err="1" smtClean="0"/>
              <a:t>Epidemiologiske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kliniske</a:t>
            </a:r>
            <a:r>
              <a:rPr lang="en-US" i="1" dirty="0" smtClean="0"/>
              <a:t> </a:t>
            </a:r>
            <a:r>
              <a:rPr lang="en-US" i="1" dirty="0" err="1" smtClean="0"/>
              <a:t>forskningsmetoder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2007. </a:t>
            </a:r>
            <a:r>
              <a:rPr lang="en-US" dirty="0" smtClean="0">
                <a:hlinkClick r:id="rId3"/>
              </a:rPr>
              <a:t>https://www.med.uio.no/imb/forskning/publikasjoner/boker/2007/epidemiolgiske-kliniske-forskningsmetoder.html</a:t>
            </a:r>
            <a:r>
              <a:rPr lang="en-US" dirty="0" smtClean="0"/>
              <a:t>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 regression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after the British statistician Sir David Cox</a:t>
            </a:r>
          </a:p>
          <a:p>
            <a:pPr lvl="1"/>
            <a:r>
              <a:rPr lang="en-US" dirty="0" smtClean="0"/>
              <a:t>Cox (1972)</a:t>
            </a:r>
          </a:p>
          <a:p>
            <a:r>
              <a:rPr lang="en-US" dirty="0" smtClean="0"/>
              <a:t>Also know as </a:t>
            </a:r>
            <a:r>
              <a:rPr lang="en-US" dirty="0" smtClean="0">
                <a:solidFill>
                  <a:srgbClr val="FF0000"/>
                </a:solidFill>
              </a:rPr>
              <a:t>proportional-hazards</a:t>
            </a:r>
            <a:r>
              <a:rPr lang="en-US" dirty="0" smtClean="0"/>
              <a:t> regression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Estimating the effect of potential risk factors on survival time</a:t>
            </a:r>
          </a:p>
          <a:p>
            <a:r>
              <a:rPr lang="en-US" dirty="0" smtClean="0"/>
              <a:t>One of the most widely used (and misused) methods in biostatistics</a:t>
            </a:r>
          </a:p>
          <a:p>
            <a:pPr lvl="1"/>
            <a:r>
              <a:rPr lang="en-US" dirty="0" smtClean="0"/>
              <a:t>Many traps to fall into</a:t>
            </a:r>
          </a:p>
          <a:p>
            <a:r>
              <a:rPr lang="en-US" dirty="0" smtClean="0"/>
              <a:t>No assumption about the distribution of survival times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7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 regression,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Two strong assumptions</a:t>
                </a:r>
              </a:p>
              <a:p>
                <a:pPr lvl="1"/>
                <a:r>
                  <a:rPr lang="en-US" dirty="0" smtClean="0"/>
                  <a:t>Constant effects of risk factors over time</a:t>
                </a:r>
              </a:p>
              <a:p>
                <a:pPr lvl="1"/>
                <a:r>
                  <a:rPr lang="en-US" dirty="0" smtClean="0"/>
                  <a:t>Linear effects of risk factors on a logarithmic scale</a:t>
                </a:r>
              </a:p>
              <a:p>
                <a:r>
                  <a:rPr lang="en-US" dirty="0" smtClean="0"/>
                  <a:t>Using the hazard function,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, as the dependent variable</a:t>
                </a:r>
              </a:p>
              <a:p>
                <a:pPr lvl="1"/>
                <a:r>
                  <a:rPr lang="en-US" dirty="0" smtClean="0"/>
                  <a:t>How </a:t>
                </a:r>
                <a:r>
                  <a:rPr lang="en-US" dirty="0"/>
                  <a:t>d</a:t>
                </a:r>
                <a:r>
                  <a:rPr lang="en-US" dirty="0" smtClean="0"/>
                  <a:t>oes the hazard function depend on the risk factors?</a:t>
                </a:r>
              </a:p>
              <a:p>
                <a:r>
                  <a:rPr lang="en-US" dirty="0" smtClean="0"/>
                  <a:t>General formula: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: independent variables (risk factors)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: baseline hazard (i.e., hazard function when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 are equal to 0)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752000" y="4050000"/>
            <a:ext cx="864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6174000" y="3996000"/>
            <a:ext cx="2682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Cox regression</a:t>
            </a:r>
            <a:r>
              <a:rPr lang="en-US" dirty="0" smtClean="0"/>
              <a:t>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Aiming </a:t>
                </a:r>
                <a:r>
                  <a:rPr lang="en-US" dirty="0"/>
                  <a:t>to estimate the regression coefficients: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b-NO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b-NO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estimated effect of the 1</a:t>
                </a:r>
                <a:r>
                  <a:rPr lang="en-US" baseline="30000" dirty="0"/>
                  <a:t>st</a:t>
                </a:r>
                <a:r>
                  <a:rPr lang="en-US" dirty="0"/>
                  <a:t> risk factor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estimated effect of the 2</a:t>
                </a:r>
                <a:r>
                  <a:rPr lang="en-US" baseline="30000" dirty="0"/>
                  <a:t>nd</a:t>
                </a:r>
                <a:r>
                  <a:rPr lang="en-US" dirty="0"/>
                  <a:t> risk factor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 estimated effect of the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𝑝</m:t>
                    </m:r>
                  </m:oMath>
                </a14:m>
                <a:r>
                  <a:rPr lang="en-US" baseline="30000" dirty="0"/>
                  <a:t>th</a:t>
                </a:r>
                <a:r>
                  <a:rPr lang="en-US" dirty="0"/>
                  <a:t> risk factor</a:t>
                </a:r>
                <a:endParaRPr lang="en-US" dirty="0" smtClean="0"/>
              </a:p>
              <a:p>
                <a:r>
                  <a:rPr lang="en-US" dirty="0"/>
                  <a:t>Linear effect of risk factors by taking the logarithm of the formula</a:t>
                </a:r>
              </a:p>
              <a:p>
                <a:r>
                  <a:rPr lang="en-US" dirty="0" smtClean="0"/>
                  <a:t>Often </a:t>
                </a:r>
                <a:r>
                  <a:rPr lang="en-US" dirty="0"/>
                  <a:t>a very suitable regression model for survival </a:t>
                </a:r>
                <a:r>
                  <a:rPr lang="en-US" dirty="0" smtClean="0"/>
                  <a:t>data</a:t>
                </a:r>
              </a:p>
              <a:p>
                <a:pPr lvl="1"/>
                <a:r>
                  <a:rPr lang="en-US" dirty="0" smtClean="0"/>
                  <a:t>But not always!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1498" b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0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 regression,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hazard ratio</a:t>
                </a:r>
                <a:r>
                  <a:rPr lang="en-US" dirty="0" smtClean="0"/>
                  <a:t> between two (groups of) subjects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𝐻𝑅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nb-NO" i="1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21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Independent of time and baseline hazard (ref. proportional hazards)</a:t>
                </a:r>
              </a:p>
              <a:p>
                <a:r>
                  <a:rPr lang="en-US" dirty="0"/>
                  <a:t>Comparing subjects differing only on the value of the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30000" dirty="0"/>
                  <a:t>th</a:t>
                </a:r>
                <a:r>
                  <a:rPr lang="en-US" dirty="0"/>
                  <a:t> risk factor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  <m:r>
                          <a:rPr lang="nb-NO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(e.g., tumor thickness of malignant melanoma)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𝐻𝑅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  <a:ea typeface="Cambria Math"/>
                          </a:rPr>
                          <m:t>0+…+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  <a:ea typeface="Cambria Math"/>
                          </a:rPr>
                          <m:t>0+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  <a:ea typeface="Cambria Math"/>
                          </a:rPr>
                          <m:t>0+…+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Interpreting the hazard ratio as a kind of relative risk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042000" y="4248000"/>
            <a:ext cx="1584000" cy="3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4752000" y="4248000"/>
            <a:ext cx="1404000" cy="3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300000" y="4248000"/>
            <a:ext cx="1584000" cy="3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8244000" y="4248000"/>
            <a:ext cx="162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 regression,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Giving the regression coefficients in the form of hazard ratios</a:t>
                </a:r>
              </a:p>
              <a:p>
                <a:pPr lvl="1"/>
                <a:r>
                  <a:rPr lang="en-US" dirty="0" smtClean="0"/>
                  <a:t>Interpretation of results depending of the nature of the risk factor</a:t>
                </a:r>
              </a:p>
              <a:p>
                <a:pPr lvl="1"/>
                <a:r>
                  <a:rPr lang="en-US" dirty="0" smtClean="0"/>
                  <a:t>Positive (negative) sign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corresponding to increased (decreased) risk</a:t>
                </a:r>
              </a:p>
              <a:p>
                <a:r>
                  <a:rPr lang="en-US" dirty="0" smtClean="0"/>
                  <a:t>If assuming subjects differing only on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categorical</a:t>
                </a:r>
                <a:r>
                  <a:rPr lang="en-US" dirty="0" smtClean="0"/>
                  <a:t> variable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 equal to hazard ratio relative to the reference </a:t>
                </a:r>
                <a:r>
                  <a:rPr lang="en-US" dirty="0" smtClean="0"/>
                  <a:t>group</a:t>
                </a:r>
              </a:p>
              <a:p>
                <a:r>
                  <a:rPr lang="en-US" dirty="0"/>
                  <a:t>If assuming subjects differing only on a </a:t>
                </a:r>
                <a:r>
                  <a:rPr lang="en-US" dirty="0">
                    <a:solidFill>
                      <a:srgbClr val="FF0000"/>
                    </a:solidFill>
                  </a:rPr>
                  <a:t>continuous</a:t>
                </a:r>
                <a:r>
                  <a:rPr lang="en-US" dirty="0"/>
                  <a:t> variable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 equal to hazard ratio corresponding to a one-unit </a:t>
                </a:r>
                <a:r>
                  <a:rPr lang="en-US" dirty="0" smtClean="0"/>
                  <a:t>increase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r>
                      <a:rPr lang="nb-NO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b-NO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equal to hazard ratio corresponding to an increase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units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584000" y="3546000"/>
            <a:ext cx="39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1584000" y="4482000"/>
            <a:ext cx="39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2610000" y="4896000"/>
            <a:ext cx="792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 data from a study on primary biliary </a:t>
            </a:r>
            <a:r>
              <a:rPr lang="en-US" dirty="0" smtClean="0"/>
              <a:t>cirrhosis (PBC)</a:t>
            </a:r>
          </a:p>
          <a:p>
            <a:r>
              <a:rPr lang="en-US" dirty="0"/>
              <a:t>312 patients diagnosed with </a:t>
            </a:r>
            <a:r>
              <a:rPr lang="en-US" dirty="0" smtClean="0"/>
              <a:t>cirrhosis</a:t>
            </a:r>
          </a:p>
          <a:p>
            <a:pPr lvl="1"/>
            <a:r>
              <a:rPr lang="en-US" dirty="0"/>
              <a:t>Referral to Mayo Clinic between January 1974 and May 1984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randomized to one of two </a:t>
            </a:r>
            <a:r>
              <a:rPr lang="en-US" dirty="0" smtClean="0"/>
              <a:t>groups</a:t>
            </a:r>
          </a:p>
          <a:p>
            <a:pPr lvl="1"/>
            <a:r>
              <a:rPr lang="en-US" dirty="0"/>
              <a:t>DPCA (D-</a:t>
            </a:r>
            <a:r>
              <a:rPr lang="en-US" dirty="0" err="1"/>
              <a:t>penicillamine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Placebo</a:t>
            </a:r>
            <a:endParaRPr lang="en-US" dirty="0" smtClean="0"/>
          </a:p>
          <a:p>
            <a:r>
              <a:rPr lang="en-US" dirty="0"/>
              <a:t>Patients followed until death or </a:t>
            </a:r>
            <a:r>
              <a:rPr lang="en-US" dirty="0" smtClean="0"/>
              <a:t>censoring</a:t>
            </a:r>
          </a:p>
          <a:p>
            <a:pPr lvl="1"/>
            <a:r>
              <a:rPr lang="en-US" dirty="0"/>
              <a:t>End of </a:t>
            </a:r>
            <a:r>
              <a:rPr lang="en-US" dirty="0" smtClean="0"/>
              <a:t>study </a:t>
            </a:r>
            <a:r>
              <a:rPr lang="en-US" dirty="0"/>
              <a:t>in July 1986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125 </a:t>
            </a:r>
            <a:r>
              <a:rPr lang="en-US" dirty="0" smtClean="0"/>
              <a:t>of 312 patients </a:t>
            </a:r>
            <a:r>
              <a:rPr lang="en-US" dirty="0"/>
              <a:t>dead by the end of </a:t>
            </a:r>
            <a:r>
              <a:rPr lang="en-US" dirty="0" smtClean="0"/>
              <a:t>follow-up</a:t>
            </a:r>
          </a:p>
          <a:p>
            <a:pPr lvl="1"/>
            <a:r>
              <a:rPr lang="en-US" dirty="0"/>
              <a:t>65 patients in the DPCA </a:t>
            </a:r>
            <a:r>
              <a:rPr lang="en-US" dirty="0" smtClean="0"/>
              <a:t>group</a:t>
            </a:r>
          </a:p>
          <a:p>
            <a:pPr lvl="1"/>
            <a:r>
              <a:rPr lang="en-US" dirty="0"/>
              <a:t>60 patients in the placebo group</a:t>
            </a:r>
            <a:endParaRPr lang="en-US" dirty="0" smtClean="0"/>
          </a:p>
          <a:p>
            <a:r>
              <a:rPr lang="en-US" dirty="0"/>
              <a:t>Study </a:t>
            </a:r>
            <a:r>
              <a:rPr lang="en-US" dirty="0" smtClean="0"/>
              <a:t>described </a:t>
            </a:r>
            <a:r>
              <a:rPr lang="en-US" dirty="0"/>
              <a:t>in Chapter 3 of the book by Laake et al. (2007</a:t>
            </a:r>
            <a:r>
              <a:rPr lang="en-US" dirty="0" smtClean="0"/>
              <a:t>)</a:t>
            </a:r>
          </a:p>
          <a:p>
            <a:r>
              <a:rPr lang="en-US" dirty="0" smtClean="0"/>
              <a:t>PBC data and variable description available for download at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://www.med.uio.no/imb/personer/vit/veierod/boker/epidemiologiske-og-kliniske-forskningsmetoder/datafiler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35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22149</TotalTime>
  <Words>1421</Words>
  <Application>Microsoft Office PowerPoint</Application>
  <PresentationFormat>Egendefinert</PresentationFormat>
  <Paragraphs>187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OUS - Overordnet – ENG</vt:lpstr>
      <vt:lpstr>Survival Analysis – Part 2</vt:lpstr>
      <vt:lpstr>Hazard function</vt:lpstr>
      <vt:lpstr>Cox regression</vt:lpstr>
      <vt:lpstr>Cox regression, cont.</vt:lpstr>
      <vt:lpstr>Cox regression, cont.</vt:lpstr>
      <vt:lpstr>Cox regression, cont.</vt:lpstr>
      <vt:lpstr>Cox regression, cont.</vt:lpstr>
      <vt:lpstr>Example: Primary biliary cirrhosis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4316</cp:revision>
  <cp:lastPrinted>2019-09-03T08:42:04Z</cp:lastPrinted>
  <dcterms:created xsi:type="dcterms:W3CDTF">2019-06-26T08:58:56Z</dcterms:created>
  <dcterms:modified xsi:type="dcterms:W3CDTF">2021-02-04T08:15:03Z</dcterms:modified>
</cp:coreProperties>
</file>